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3657600" cx="2743200"/>
  <p:notesSz cx="6858000" cy="9144000"/>
  <p:embeddedFontLst>
    <p:embeddedFont>
      <p:font typeface="Oswald ExtraLight"/>
      <p:regular r:id="rId6"/>
      <p:bold r:id="rId7"/>
    </p:embeddedFont>
    <p:embeddedFont>
      <p:font typeface="Average"/>
      <p:regular r:id="rId8"/>
    </p:embeddedFont>
    <p:embeddedFont>
      <p:font typeface="Oswald SemiBold"/>
      <p:regular r:id="rId9"/>
      <p:bold r:id="rId10"/>
    </p:embeddedFont>
    <p:embeddedFont>
      <p:font typeface="Oswal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Oswald-regular.fntdata"/><Relationship Id="rId10" Type="http://schemas.openxmlformats.org/officeDocument/2006/relationships/font" Target="fonts/OswaldSemiBold-bold.fntdata"/><Relationship Id="rId12" Type="http://schemas.openxmlformats.org/officeDocument/2006/relationships/font" Target="fonts/Oswald-bold.fntdata"/><Relationship Id="rId9" Type="http://schemas.openxmlformats.org/officeDocument/2006/relationships/font" Target="fonts/OswaldSemiBold-regular.fntdata"/><Relationship Id="rId5" Type="http://schemas.openxmlformats.org/officeDocument/2006/relationships/slide" Target="slides/slide1.xml"/><Relationship Id="rId6" Type="http://schemas.openxmlformats.org/officeDocument/2006/relationships/font" Target="fonts/OswaldExtraLight-regular.fntdata"/><Relationship Id="rId7" Type="http://schemas.openxmlformats.org/officeDocument/2006/relationships/font" Target="fonts/OswaldExtraLight-bold.fntdata"/><Relationship Id="rId8" Type="http://schemas.openxmlformats.org/officeDocument/2006/relationships/font" Target="fonts/Averag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61db6725e_0_35:notes"/>
          <p:cNvSpPr/>
          <p:nvPr>
            <p:ph idx="2" type="sldImg"/>
          </p:nvPr>
        </p:nvSpPr>
        <p:spPr>
          <a:xfrm>
            <a:off x="2143425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61db6725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305001" y="2030549"/>
            <a:ext cx="133059" cy="75120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201377" y="704569"/>
            <a:ext cx="2340600" cy="1230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01375" y="2257689"/>
            <a:ext cx="2340600" cy="563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93510" y="892640"/>
            <a:ext cx="2556300" cy="1344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93510" y="2295769"/>
            <a:ext cx="2556300" cy="9249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01375" y="1522667"/>
            <a:ext cx="2355600" cy="6123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351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144972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3510" y="395093"/>
            <a:ext cx="842400" cy="537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93510" y="988160"/>
            <a:ext cx="842400" cy="22608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147075" y="374293"/>
            <a:ext cx="1868100" cy="29091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371600" y="0"/>
            <a:ext cx="1371600" cy="365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9950" lIns="39950" spcFirstLastPara="1" rIns="39950" wrap="square" tIns="3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1508902" y="3196800"/>
            <a:ext cx="14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79650" y="768996"/>
            <a:ext cx="1213500" cy="12162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79650" y="2023254"/>
            <a:ext cx="1213500" cy="956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481850" y="514987"/>
            <a:ext cx="1151100" cy="26277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93510" y="3008409"/>
            <a:ext cx="1799700" cy="4302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None/>
              <a:defRPr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verage"/>
              <a:buChar char="●"/>
              <a:defRPr sz="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2667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2667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2667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2667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2667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2667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2667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2667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12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778360" y="275337"/>
            <a:ext cx="2556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2CC"/>
                </a:solidFill>
              </a:rPr>
              <a:t> 病毒档案  LNC000002  Version 2024.1   </a:t>
            </a:r>
            <a:endParaRPr sz="400">
              <a:solidFill>
                <a:srgbClr val="FFF2C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44">
                <a:solidFill>
                  <a:srgbClr val="FFF2CC"/>
                </a:solidFill>
              </a:rPr>
              <a:t>艾滋病</a:t>
            </a:r>
            <a:endParaRPr sz="2744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AIDS </a:t>
            </a:r>
            <a:r>
              <a:rPr lang="en" sz="855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            </a:t>
            </a: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状态:  未能治愈</a:t>
            </a:r>
            <a:endParaRPr sz="966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12" y="242350"/>
            <a:ext cx="600774" cy="6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135150" y="1244475"/>
            <a:ext cx="2485500" cy="1041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72200" y="965313"/>
            <a:ext cx="2398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艾滋病是一种由人类免疫缺陷病毒（Human Immunodeficiency Virus, HIV）引起的疾病，它逐渐破坏人体的免疫系统。</a:t>
            </a:r>
            <a:endParaRPr sz="6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385075" y="2425225"/>
            <a:ext cx="1239600" cy="314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highlight>
                  <a:srgbClr val="FFF2CC"/>
                </a:highlight>
                <a:latin typeface="Oswald"/>
                <a:ea typeface="Oswald"/>
                <a:cs typeface="Oswald"/>
                <a:sym typeface="Oswald"/>
              </a:rPr>
              <a:t>   血液 注射     </a:t>
            </a:r>
            <a:endParaRPr b="1" sz="1000">
              <a:solidFill>
                <a:schemeClr val="lt1"/>
              </a:solidFill>
              <a:highlight>
                <a:srgbClr val="FFF2C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19425" y="1324100"/>
            <a:ext cx="6702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184150" y="1288825"/>
            <a:ext cx="5181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首次发现时间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778338" y="1288813"/>
            <a:ext cx="4767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传染地区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27" y="2425225"/>
            <a:ext cx="174146" cy="18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627" y="2684309"/>
            <a:ext cx="174146" cy="1812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210625" y="1465200"/>
            <a:ext cx="10779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19425" y="1460025"/>
            <a:ext cx="1368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7415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1981</a:t>
            </a:r>
            <a:r>
              <a:rPr lang="en" sz="600">
                <a:solidFill>
                  <a:srgbClr val="37415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首次在世界被识别。</a:t>
            </a:r>
            <a:endParaRPr sz="600">
              <a:solidFill>
                <a:srgbClr val="37415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37415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在中国，首次发现时间为</a:t>
            </a:r>
            <a:r>
              <a:rPr lang="en" sz="1100">
                <a:solidFill>
                  <a:srgbClr val="37415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1985</a:t>
            </a:r>
            <a:endParaRPr sz="1100">
              <a:solidFill>
                <a:srgbClr val="37415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825" y="1878096"/>
            <a:ext cx="270700" cy="2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389574" y="2470287"/>
            <a:ext cx="10662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潜伏期通常为10年。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529550" y="1825163"/>
            <a:ext cx="1077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历史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死亡率约为</a:t>
            </a:r>
            <a:r>
              <a:rPr b="1" lang="en" sz="1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30%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。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累计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共导致</a:t>
            </a:r>
            <a:r>
              <a:rPr b="1" lang="en" sz="1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60万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人死亡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89574" y="2649834"/>
            <a:ext cx="9237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无</a:t>
            </a: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疫苗，可用72</a:t>
            </a: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小时阻断药或鸡尾酒疗法降低病毒浓度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627" y="2918231"/>
            <a:ext cx="174146" cy="181297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st="19050">
              <a:srgbClr val="000000">
                <a:alpha val="0"/>
              </a:srgbClr>
            </a:outerShdw>
          </a:effectLst>
        </p:spPr>
      </p:pic>
      <p:sp>
        <p:nvSpPr>
          <p:cNvPr id="76" name="Google Shape;76;p13"/>
          <p:cNvSpPr txBox="1"/>
          <p:nvPr/>
        </p:nvSpPr>
        <p:spPr>
          <a:xfrm>
            <a:off x="389574" y="2909431"/>
            <a:ext cx="9237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血液检测进行诊断，ELISA、西方印迹法和PCR检测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150" y="3204977"/>
            <a:ext cx="191100" cy="19894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>
            <a:off x="1374700" y="1194175"/>
            <a:ext cx="1296992" cy="1114800"/>
          </a:xfrm>
          <a:custGeom>
            <a:rect b="b" l="l" r="r" t="t"/>
            <a:pathLst>
              <a:path extrusionOk="0" h="43369" w="47422">
                <a:moveTo>
                  <a:pt x="22292" y="0"/>
                </a:moveTo>
                <a:lnTo>
                  <a:pt x="12565" y="405"/>
                </a:lnTo>
                <a:lnTo>
                  <a:pt x="4053" y="7296"/>
                </a:lnTo>
                <a:lnTo>
                  <a:pt x="810" y="15605"/>
                </a:lnTo>
                <a:lnTo>
                  <a:pt x="0" y="22293"/>
                </a:lnTo>
                <a:lnTo>
                  <a:pt x="405" y="29183"/>
                </a:lnTo>
                <a:lnTo>
                  <a:pt x="3648" y="35465"/>
                </a:lnTo>
                <a:lnTo>
                  <a:pt x="810" y="43369"/>
                </a:lnTo>
                <a:lnTo>
                  <a:pt x="8917" y="43369"/>
                </a:lnTo>
                <a:lnTo>
                  <a:pt x="42153" y="43369"/>
                </a:lnTo>
                <a:lnTo>
                  <a:pt x="42153" y="40937"/>
                </a:lnTo>
                <a:lnTo>
                  <a:pt x="47422" y="37695"/>
                </a:lnTo>
                <a:lnTo>
                  <a:pt x="44585" y="27156"/>
                </a:lnTo>
                <a:lnTo>
                  <a:pt x="40734" y="12362"/>
                </a:lnTo>
                <a:lnTo>
                  <a:pt x="32020" y="77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pic>
        <p:nvPicPr>
          <p:cNvPr id="79" name="Google Shape;7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26150" y="1220997"/>
            <a:ext cx="1151999" cy="108796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364824" y="3183778"/>
            <a:ext cx="9237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艾滋病通常由传染病科或专门的艾滋病治疗中心负责治疗</a:t>
            </a:r>
            <a:endParaRPr sz="6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2094300" y="1288825"/>
            <a:ext cx="4767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传染源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1668000" y="2175725"/>
            <a:ext cx="777000" cy="181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黑猩猩</a:t>
            </a:r>
            <a:endParaRPr b="1" sz="6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1385075" y="2783525"/>
            <a:ext cx="1239600" cy="314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highlight>
                  <a:srgbClr val="FFF2CC"/>
                </a:highlight>
                <a:latin typeface="Oswald"/>
                <a:ea typeface="Oswald"/>
                <a:cs typeface="Oswald"/>
                <a:sym typeface="Oswald"/>
              </a:rPr>
              <a:t>血        体液 性行为</a:t>
            </a:r>
            <a:endParaRPr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2130000" y="2403725"/>
            <a:ext cx="441000" cy="333000"/>
          </a:xfrm>
          <a:custGeom>
            <a:rect b="b" l="l" r="r" t="t"/>
            <a:pathLst>
              <a:path extrusionOk="0" h="13320" w="17640">
                <a:moveTo>
                  <a:pt x="8160" y="0"/>
                </a:moveTo>
                <a:lnTo>
                  <a:pt x="720" y="2520"/>
                </a:lnTo>
                <a:lnTo>
                  <a:pt x="1440" y="4920"/>
                </a:lnTo>
                <a:lnTo>
                  <a:pt x="0" y="7320"/>
                </a:lnTo>
                <a:lnTo>
                  <a:pt x="480" y="10500"/>
                </a:lnTo>
                <a:lnTo>
                  <a:pt x="4740" y="13080"/>
                </a:lnTo>
                <a:lnTo>
                  <a:pt x="9840" y="13320"/>
                </a:lnTo>
                <a:lnTo>
                  <a:pt x="17400" y="10320"/>
                </a:lnTo>
                <a:lnTo>
                  <a:pt x="15960" y="7620"/>
                </a:lnTo>
                <a:lnTo>
                  <a:pt x="17640" y="4920"/>
                </a:lnTo>
                <a:lnTo>
                  <a:pt x="15480" y="1800"/>
                </a:lnTo>
                <a:close/>
              </a:path>
            </a:pathLst>
          </a:custGeom>
          <a:solidFill>
            <a:srgbClr val="A0B3BC"/>
          </a:solid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1387416" y="3141825"/>
            <a:ext cx="1239600" cy="314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highlight>
                  <a:srgbClr val="FFF2CC"/>
                </a:highlight>
                <a:latin typeface="Oswald"/>
                <a:ea typeface="Oswald"/>
                <a:cs typeface="Oswald"/>
                <a:sym typeface="Oswald"/>
              </a:rPr>
              <a:t>母婴（可阻断）</a:t>
            </a:r>
            <a:endParaRPr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10">
            <a:alphaModFix/>
          </a:blip>
          <a:srcRect b="0" l="12462" r="12462" t="0"/>
          <a:stretch/>
        </p:blipFill>
        <p:spPr>
          <a:xfrm>
            <a:off x="2174821" y="2434877"/>
            <a:ext cx="338705" cy="2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1419450" y="2773538"/>
            <a:ext cx="439100" cy="337775"/>
          </a:xfrm>
          <a:custGeom>
            <a:rect b="b" l="l" r="r" t="t"/>
            <a:pathLst>
              <a:path extrusionOk="0" h="13511" w="17564">
                <a:moveTo>
                  <a:pt x="3648" y="0"/>
                </a:moveTo>
                <a:lnTo>
                  <a:pt x="15537" y="0"/>
                </a:lnTo>
                <a:lnTo>
                  <a:pt x="14591" y="3918"/>
                </a:lnTo>
                <a:lnTo>
                  <a:pt x="17564" y="10133"/>
                </a:lnTo>
                <a:lnTo>
                  <a:pt x="16348" y="13105"/>
                </a:lnTo>
                <a:lnTo>
                  <a:pt x="13240" y="12565"/>
                </a:lnTo>
                <a:lnTo>
                  <a:pt x="4729" y="12295"/>
                </a:lnTo>
                <a:lnTo>
                  <a:pt x="3107" y="13511"/>
                </a:lnTo>
                <a:lnTo>
                  <a:pt x="0" y="10809"/>
                </a:lnTo>
                <a:lnTo>
                  <a:pt x="1891" y="7701"/>
                </a:lnTo>
                <a:lnTo>
                  <a:pt x="2702" y="4459"/>
                </a:lnTo>
                <a:lnTo>
                  <a:pt x="4053" y="3378"/>
                </a:lnTo>
                <a:close/>
              </a:path>
            </a:pathLst>
          </a:custGeom>
          <a:solidFill>
            <a:srgbClr val="A0B3BC"/>
          </a:solidFill>
          <a:ln>
            <a:noFill/>
          </a:ln>
        </p:spPr>
      </p:sp>
      <p:pic>
        <p:nvPicPr>
          <p:cNvPr id="88" name="Google Shape;8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19449" y="2714724"/>
            <a:ext cx="469499" cy="4694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2352525" y="3124725"/>
            <a:ext cx="211925" cy="319100"/>
          </a:xfrm>
          <a:custGeom>
            <a:rect b="b" l="l" r="r" t="t"/>
            <a:pathLst>
              <a:path extrusionOk="0" h="12764" w="8477">
                <a:moveTo>
                  <a:pt x="3858" y="0"/>
                </a:moveTo>
                <a:lnTo>
                  <a:pt x="1286" y="2191"/>
                </a:lnTo>
                <a:lnTo>
                  <a:pt x="1191" y="4429"/>
                </a:lnTo>
                <a:lnTo>
                  <a:pt x="0" y="7263"/>
                </a:lnTo>
                <a:lnTo>
                  <a:pt x="548" y="9668"/>
                </a:lnTo>
                <a:lnTo>
                  <a:pt x="1953" y="11073"/>
                </a:lnTo>
                <a:lnTo>
                  <a:pt x="2286" y="12764"/>
                </a:lnTo>
                <a:lnTo>
                  <a:pt x="4524" y="12335"/>
                </a:lnTo>
                <a:lnTo>
                  <a:pt x="6810" y="12383"/>
                </a:lnTo>
                <a:lnTo>
                  <a:pt x="7549" y="10883"/>
                </a:lnTo>
                <a:lnTo>
                  <a:pt x="7215" y="9287"/>
                </a:lnTo>
                <a:lnTo>
                  <a:pt x="8477" y="7287"/>
                </a:lnTo>
                <a:lnTo>
                  <a:pt x="8406" y="5096"/>
                </a:lnTo>
                <a:lnTo>
                  <a:pt x="6668" y="4953"/>
                </a:lnTo>
                <a:lnTo>
                  <a:pt x="7406" y="3144"/>
                </a:lnTo>
                <a:lnTo>
                  <a:pt x="6382" y="1429"/>
                </a:lnTo>
                <a:close/>
              </a:path>
            </a:pathLst>
          </a:custGeom>
          <a:solidFill>
            <a:srgbClr val="A0B3BC"/>
          </a:solidFill>
          <a:ln>
            <a:noFill/>
          </a:ln>
        </p:spPr>
      </p:sp>
      <p:pic>
        <p:nvPicPr>
          <p:cNvPr id="90" name="Google Shape;9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17200" y="3141819"/>
            <a:ext cx="282601" cy="2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