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3657600" cx="2743200"/>
  <p:notesSz cx="6858000" cy="9144000"/>
  <p:embeddedFontLst>
    <p:embeddedFont>
      <p:font typeface="Oswald ExtraLight"/>
      <p:regular r:id="rId6"/>
      <p:bold r:id="rId7"/>
    </p:embeddedFont>
    <p:embeddedFont>
      <p:font typeface="Oswald Medium"/>
      <p:regular r:id="rId8"/>
      <p:bold r:id="rId9"/>
    </p:embeddedFont>
    <p:embeddedFont>
      <p:font typeface="Average"/>
      <p:regular r:id="rId10"/>
    </p:embeddedFon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Oswald-regular.fntdata"/><Relationship Id="rId10" Type="http://schemas.openxmlformats.org/officeDocument/2006/relationships/font" Target="fonts/Average-regular.fntdata"/><Relationship Id="rId12" Type="http://schemas.openxmlformats.org/officeDocument/2006/relationships/font" Target="fonts/Oswald-bold.fntdata"/><Relationship Id="rId9" Type="http://schemas.openxmlformats.org/officeDocument/2006/relationships/font" Target="fonts/OswaldMedium-bold.fntdata"/><Relationship Id="rId5" Type="http://schemas.openxmlformats.org/officeDocument/2006/relationships/slide" Target="slides/slide1.xml"/><Relationship Id="rId6" Type="http://schemas.openxmlformats.org/officeDocument/2006/relationships/font" Target="fonts/OswaldExtraLight-regular.fntdata"/><Relationship Id="rId7" Type="http://schemas.openxmlformats.org/officeDocument/2006/relationships/font" Target="fonts/OswaldExtraLight-bold.fntdata"/><Relationship Id="rId8" Type="http://schemas.openxmlformats.org/officeDocument/2006/relationships/font" Target="fonts/OswaldMediu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b838b54406_0_0:notes"/>
          <p:cNvSpPr/>
          <p:nvPr>
            <p:ph idx="2" type="sldImg"/>
          </p:nvPr>
        </p:nvSpPr>
        <p:spPr>
          <a:xfrm>
            <a:off x="2143425" y="685800"/>
            <a:ext cx="2571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b838b5440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1305001" y="2030549"/>
            <a:ext cx="133059" cy="75120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39950" lIns="39950" spcFirstLastPara="1" rIns="39950" wrap="square" tIns="399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39950" lIns="39950" spcFirstLastPara="1" rIns="39950" wrap="square" tIns="399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39950" lIns="39950" spcFirstLastPara="1" rIns="39950" wrap="square" tIns="399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201377" y="704569"/>
            <a:ext cx="2340600" cy="1230300"/>
          </a:xfrm>
          <a:prstGeom prst="rect">
            <a:avLst/>
          </a:prstGeom>
        </p:spPr>
        <p:txBody>
          <a:bodyPr anchorCtr="0" anchor="b" bIns="39950" lIns="39950" spcFirstLastPara="1" rIns="39950" wrap="square" tIns="39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201375" y="2257689"/>
            <a:ext cx="2340600" cy="5637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93510" y="892640"/>
            <a:ext cx="2556300" cy="1344300"/>
          </a:xfrm>
          <a:prstGeom prst="rect">
            <a:avLst/>
          </a:prstGeom>
        </p:spPr>
        <p:txBody>
          <a:bodyPr anchorCtr="0" anchor="b" bIns="39950" lIns="39950" spcFirstLastPara="1" rIns="39950" wrap="square" tIns="39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93510" y="2295769"/>
            <a:ext cx="2556300" cy="9249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indent="-279400" lvl="0" marL="457200" algn="ctr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66700" lvl="1" marL="914400" algn="ctr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2pPr>
            <a:lvl3pPr indent="-266700" lvl="2" marL="1371600" algn="ctr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3pPr>
            <a:lvl4pPr indent="-266700" lvl="3" marL="18288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4pPr>
            <a:lvl5pPr indent="-266700" lvl="4" marL="2286000" algn="ctr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5pPr>
            <a:lvl6pPr indent="-266700" lvl="5" marL="2743200" algn="ctr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6pPr>
            <a:lvl7pPr indent="-266700" lvl="6" marL="32004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7pPr>
            <a:lvl8pPr indent="-266700" lvl="7" marL="3657600" algn="ctr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8pPr>
            <a:lvl9pPr indent="-266700" lvl="8" marL="4114800" algn="ctr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201375" y="1522667"/>
            <a:ext cx="2355600" cy="6123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3510" y="316462"/>
            <a:ext cx="2556300" cy="4074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3510" y="819538"/>
            <a:ext cx="2556300" cy="24294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66700" lvl="1" marL="9144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2pPr>
            <a:lvl3pPr indent="-266700" lvl="2" marL="13716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3pPr>
            <a:lvl4pPr indent="-266700" lvl="3" marL="18288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4pPr>
            <a:lvl5pPr indent="-266700" lvl="4" marL="22860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5pPr>
            <a:lvl6pPr indent="-266700" lvl="5" marL="27432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6pPr>
            <a:lvl7pPr indent="-266700" lvl="6" marL="32004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7pPr>
            <a:lvl8pPr indent="-266700" lvl="7" marL="36576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8pPr>
            <a:lvl9pPr indent="-266700" lvl="8" marL="41148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3510" y="316462"/>
            <a:ext cx="2556300" cy="4074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3510" y="819538"/>
            <a:ext cx="1200000" cy="24294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1449720" y="819538"/>
            <a:ext cx="1200000" cy="24294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93510" y="316462"/>
            <a:ext cx="2556300" cy="4074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93510" y="395093"/>
            <a:ext cx="842400" cy="537300"/>
          </a:xfrm>
          <a:prstGeom prst="rect">
            <a:avLst/>
          </a:prstGeom>
        </p:spPr>
        <p:txBody>
          <a:bodyPr anchorCtr="0" anchor="b" bIns="39950" lIns="39950" spcFirstLastPara="1" rIns="39950" wrap="square" tIns="39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93510" y="988160"/>
            <a:ext cx="842400" cy="22608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147075" y="374293"/>
            <a:ext cx="1868100" cy="29091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1371600" y="0"/>
            <a:ext cx="1371600" cy="3657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39950" lIns="39950" spcFirstLastPara="1" rIns="39950" wrap="square" tIns="39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1508902" y="3196800"/>
            <a:ext cx="1404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79650" y="768996"/>
            <a:ext cx="1213500" cy="1216200"/>
          </a:xfrm>
          <a:prstGeom prst="rect">
            <a:avLst/>
          </a:prstGeom>
        </p:spPr>
        <p:txBody>
          <a:bodyPr anchorCtr="0" anchor="b" bIns="39950" lIns="39950" spcFirstLastPara="1" rIns="39950" wrap="square" tIns="39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79650" y="2023254"/>
            <a:ext cx="1213500" cy="9567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1481850" y="514987"/>
            <a:ext cx="1151100" cy="26277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1pPr>
            <a:lvl2pPr indent="-2667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○"/>
              <a:defRPr>
                <a:solidFill>
                  <a:schemeClr val="lt1"/>
                </a:solidFill>
              </a:defRPr>
            </a:lvl2pPr>
            <a:lvl3pPr indent="-2667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■"/>
              <a:defRPr>
                <a:solidFill>
                  <a:schemeClr val="lt1"/>
                </a:solidFill>
              </a:defRPr>
            </a:lvl3pPr>
            <a:lvl4pPr indent="-2667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●"/>
              <a:defRPr>
                <a:solidFill>
                  <a:schemeClr val="lt1"/>
                </a:solidFill>
              </a:defRPr>
            </a:lvl4pPr>
            <a:lvl5pPr indent="-2667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○"/>
              <a:defRPr>
                <a:solidFill>
                  <a:schemeClr val="lt1"/>
                </a:solidFill>
              </a:defRPr>
            </a:lvl5pPr>
            <a:lvl6pPr indent="-2667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■"/>
              <a:defRPr>
                <a:solidFill>
                  <a:schemeClr val="lt1"/>
                </a:solidFill>
              </a:defRPr>
            </a:lvl6pPr>
            <a:lvl7pPr indent="-2667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●"/>
              <a:defRPr>
                <a:solidFill>
                  <a:schemeClr val="lt1"/>
                </a:solidFill>
              </a:defRPr>
            </a:lvl7pPr>
            <a:lvl8pPr indent="-2667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○"/>
              <a:defRPr>
                <a:solidFill>
                  <a:schemeClr val="lt1"/>
                </a:solidFill>
              </a:defRPr>
            </a:lvl8pPr>
            <a:lvl9pPr indent="-2667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93510" y="3008409"/>
            <a:ext cx="1799700" cy="4302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Oswald"/>
              <a:buNone/>
              <a:defRPr sz="9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3510" y="316462"/>
            <a:ext cx="2556300" cy="4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9950" lIns="39950" spcFirstLastPara="1" rIns="39950" wrap="square" tIns="39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3510" y="819538"/>
            <a:ext cx="2556300" cy="24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39950" lIns="39950" spcFirstLastPara="1" rIns="39950" wrap="square" tIns="39950">
            <a:normAutofit/>
          </a:bodyPr>
          <a:lstStyle>
            <a:lvl1pPr indent="-279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verage"/>
              <a:buChar char="●"/>
              <a:defRPr sz="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2667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○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2667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■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2667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●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2667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○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2667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■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2667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●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2667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○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2667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■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950" lIns="39950" spcFirstLastPara="1" rIns="39950" wrap="square" tIns="39950">
            <a:normAutofit/>
          </a:bodyPr>
          <a:lstStyle>
            <a:lvl1pPr lvl="0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778360" y="275337"/>
            <a:ext cx="2556300" cy="40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">
                <a:solidFill>
                  <a:srgbClr val="FFF2CC"/>
                </a:solidFill>
              </a:rPr>
              <a:t> 病毒档案  LNC000007  Version 2024.1   </a:t>
            </a:r>
            <a:endParaRPr sz="400">
              <a:solidFill>
                <a:srgbClr val="FFF2CC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744">
                <a:solidFill>
                  <a:srgbClr val="FFF2CC"/>
                </a:solidFill>
              </a:rPr>
              <a:t>百日咳</a:t>
            </a:r>
            <a:endParaRPr sz="2744">
              <a:solidFill>
                <a:srgbClr val="FFF2C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6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Whooping Cough</a:t>
            </a:r>
            <a:r>
              <a:rPr lang="en" sz="966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 </a:t>
            </a:r>
            <a:r>
              <a:rPr lang="en" sz="855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    </a:t>
            </a:r>
            <a:r>
              <a:rPr lang="en" sz="966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状态:  </a:t>
            </a:r>
            <a:r>
              <a:rPr lang="en" sz="855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可控治愈 </a:t>
            </a:r>
            <a:r>
              <a:rPr lang="en" sz="966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(</a:t>
            </a:r>
            <a:r>
              <a:rPr lang="en" sz="966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1926~now)</a:t>
            </a:r>
            <a:endParaRPr sz="966">
              <a:solidFill>
                <a:srgbClr val="FFF2CC"/>
              </a:solidFill>
              <a:latin typeface="Oswald ExtraLight"/>
              <a:ea typeface="Oswald ExtraLight"/>
              <a:cs typeface="Oswald ExtraLight"/>
              <a:sym typeface="Oswald ExtraLight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812" y="242350"/>
            <a:ext cx="600774" cy="60077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/>
          <p:nvPr/>
        </p:nvSpPr>
        <p:spPr>
          <a:xfrm>
            <a:off x="135150" y="1195900"/>
            <a:ext cx="2485500" cy="10860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FCE5C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lt1"/>
              </a:solidFill>
              <a:highlight>
                <a:srgbClr val="FFF2CC"/>
              </a:highlight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72200" y="931695"/>
            <a:ext cx="2398800" cy="1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百日咳是一种由百日咳杆菌（Bordetella pertussis）引起的高度传染性呼吸道疾病</a:t>
            </a:r>
            <a:endParaRPr sz="6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19425" y="1275531"/>
            <a:ext cx="670200" cy="1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184150" y="1240256"/>
            <a:ext cx="518100" cy="119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FFF2CC"/>
                </a:solidFill>
                <a:latin typeface="Average"/>
                <a:ea typeface="Average"/>
                <a:cs typeface="Average"/>
                <a:sym typeface="Average"/>
              </a:rPr>
              <a:t>首次发现时间</a:t>
            </a:r>
            <a:endParaRPr b="1" sz="500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778338" y="1240244"/>
            <a:ext cx="476700" cy="119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FFF2CC"/>
                </a:solidFill>
                <a:latin typeface="Average"/>
                <a:ea typeface="Average"/>
                <a:cs typeface="Average"/>
                <a:sym typeface="Average"/>
              </a:rPr>
              <a:t>传染地区</a:t>
            </a:r>
            <a:endParaRPr b="1" sz="500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10625" y="1416631"/>
            <a:ext cx="1077900" cy="1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10625" y="1434031"/>
            <a:ext cx="1332000" cy="3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374151"/>
                </a:solidFill>
                <a:latin typeface="Oswald Medium"/>
                <a:ea typeface="Oswald Medium"/>
                <a:cs typeface="Oswald Medium"/>
                <a:sym typeface="Oswald Medium"/>
              </a:rPr>
              <a:t>百日咳作为一种疾病在医学文献中有长期的记录，但百日咳杆菌是在1906年由贝尔戴（Jules Bordet）和加丹（Octave Gengou）首次分离和识别的。百日咳在全球广泛传播，包括中国。</a:t>
            </a:r>
            <a:endParaRPr sz="500">
              <a:solidFill>
                <a:srgbClr val="374151"/>
              </a:solidFill>
              <a:latin typeface="Oswald Medium"/>
              <a:ea typeface="Oswald Medium"/>
              <a:cs typeface="Oswald Medium"/>
              <a:sym typeface="Oswald Medium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778848" y="1821730"/>
            <a:ext cx="693600" cy="3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死亡</a:t>
            </a:r>
            <a:r>
              <a:rPr b="1" lang="en" sz="5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人数大幅下降</a:t>
            </a:r>
            <a:endParaRPr b="1" sz="5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1990为</a:t>
            </a:r>
            <a:r>
              <a:rPr b="1" lang="en" sz="1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138000</a:t>
            </a:r>
            <a:endParaRPr b="1" sz="5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2013年为</a:t>
            </a:r>
            <a:r>
              <a:rPr b="1" lang="en" sz="1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61000</a:t>
            </a:r>
            <a:endParaRPr b="1" sz="5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82199" y="2358609"/>
            <a:ext cx="174150" cy="17415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/>
        </p:nvSpPr>
        <p:spPr>
          <a:xfrm>
            <a:off x="1725383" y="2401307"/>
            <a:ext cx="1066200" cy="1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通过空气，飞沫来传播</a:t>
            </a:r>
            <a:endParaRPr sz="600">
              <a:solidFill>
                <a:srgbClr val="FFF2CC"/>
              </a:solidFill>
              <a:latin typeface="Oswald ExtraLight"/>
              <a:ea typeface="Oswald ExtraLight"/>
              <a:cs typeface="Oswald ExtraLight"/>
              <a:sym typeface="Oswald ExtraLight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210629" y="1894308"/>
            <a:ext cx="518100" cy="3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每年时间</a:t>
            </a:r>
            <a:r>
              <a:rPr b="1" lang="en" sz="5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感染人口</a:t>
            </a:r>
            <a:r>
              <a:rPr b="1" lang="en" sz="9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1600万</a:t>
            </a:r>
            <a:endParaRPr b="1" sz="9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72" name="Google Shape;7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8979" y="2377175"/>
            <a:ext cx="1066199" cy="1066199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3"/>
          <p:cNvSpPr/>
          <p:nvPr/>
        </p:nvSpPr>
        <p:spPr>
          <a:xfrm>
            <a:off x="1467425" y="2594678"/>
            <a:ext cx="1152000" cy="8262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FCE5C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highlight>
                <a:srgbClr val="FFF2CC"/>
              </a:highlight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1555373" y="2922126"/>
            <a:ext cx="296400" cy="1488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92A5A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痉咳期</a:t>
            </a:r>
            <a:endParaRPr sz="5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1974527" y="2929128"/>
            <a:ext cx="567900" cy="1488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92A5A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1~2月</a:t>
            </a:r>
            <a:r>
              <a:rPr lang="en" sz="45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n" sz="45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严重咳嗽</a:t>
            </a:r>
            <a:endParaRPr sz="45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1558304" y="3175637"/>
            <a:ext cx="296400" cy="1488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92A5A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恢复期</a:t>
            </a:r>
            <a:endParaRPr sz="5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1970131" y="3178976"/>
            <a:ext cx="567900" cy="1488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92A5A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1-2周 </a:t>
            </a: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恢复健康</a:t>
            </a:r>
            <a:endParaRPr sz="5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1554640" y="2667882"/>
            <a:ext cx="296400" cy="1488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92A5A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前驱期</a:t>
            </a:r>
            <a:endParaRPr sz="5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9" name="Google Shape;79;p13"/>
          <p:cNvSpPr/>
          <p:nvPr/>
        </p:nvSpPr>
        <p:spPr>
          <a:xfrm>
            <a:off x="1973795" y="2671220"/>
            <a:ext cx="567900" cy="1488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92A5A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7~10天</a:t>
            </a: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喷嚏鼻涕</a:t>
            </a:r>
            <a:endParaRPr sz="5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cxnSp>
        <p:nvCxnSpPr>
          <p:cNvPr id="80" name="Google Shape;80;p13"/>
          <p:cNvCxnSpPr>
            <a:stCxn id="78" idx="2"/>
            <a:endCxn id="74" idx="0"/>
          </p:cNvCxnSpPr>
          <p:nvPr/>
        </p:nvCxnSpPr>
        <p:spPr>
          <a:xfrm>
            <a:off x="1702840" y="2816682"/>
            <a:ext cx="600" cy="105300"/>
          </a:xfrm>
          <a:prstGeom prst="straightConnector1">
            <a:avLst/>
          </a:prstGeom>
          <a:noFill/>
          <a:ln cap="flat" cmpd="sng" w="9525">
            <a:solidFill>
              <a:srgbClr val="92A5A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1" name="Google Shape;81;p13"/>
          <p:cNvCxnSpPr>
            <a:stCxn id="74" idx="2"/>
            <a:endCxn id="76" idx="0"/>
          </p:cNvCxnSpPr>
          <p:nvPr/>
        </p:nvCxnSpPr>
        <p:spPr>
          <a:xfrm>
            <a:off x="1703573" y="3070926"/>
            <a:ext cx="3000" cy="104700"/>
          </a:xfrm>
          <a:prstGeom prst="straightConnector1">
            <a:avLst/>
          </a:prstGeom>
          <a:noFill/>
          <a:ln cap="flat" cmpd="sng" w="9525">
            <a:solidFill>
              <a:srgbClr val="A0B3BC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2" name="Google Shape;82;p13"/>
          <p:cNvSpPr/>
          <p:nvPr/>
        </p:nvSpPr>
        <p:spPr>
          <a:xfrm>
            <a:off x="1842669" y="1433434"/>
            <a:ext cx="381900" cy="3690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C0CFD6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  </a:t>
            </a:r>
            <a:r>
              <a:rPr lang="en" sz="600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百白破      </a:t>
            </a:r>
            <a:endParaRPr sz="600">
              <a:solidFill>
                <a:srgbClr val="FFF2CC"/>
              </a:solidFill>
              <a:latin typeface="Oswald ExtraLight"/>
              <a:ea typeface="Oswald ExtraLight"/>
              <a:cs typeface="Oswald ExtraLight"/>
              <a:sym typeface="Oswald Extra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     DTAP</a:t>
            </a:r>
            <a:endParaRPr sz="800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83" name="Google Shape;83;p13"/>
          <p:cNvSpPr/>
          <p:nvPr/>
        </p:nvSpPr>
        <p:spPr>
          <a:xfrm>
            <a:off x="1539955" y="1843530"/>
            <a:ext cx="296400" cy="2895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C0CFD6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百日咳</a:t>
            </a:r>
            <a:endParaRPr sz="700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84" name="Google Shape;84;p13"/>
          <p:cNvSpPr/>
          <p:nvPr/>
        </p:nvSpPr>
        <p:spPr>
          <a:xfrm>
            <a:off x="1898961" y="1922833"/>
            <a:ext cx="296400" cy="2895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C0CFD6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 白喉</a:t>
            </a:r>
            <a:endParaRPr sz="800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2250495" y="1851114"/>
            <a:ext cx="296400" cy="2895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C0CFD6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破伤风</a:t>
            </a:r>
            <a:endParaRPr sz="700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cxnSp>
        <p:nvCxnSpPr>
          <p:cNvPr id="86" name="Google Shape;86;p13"/>
          <p:cNvCxnSpPr>
            <a:stCxn id="83" idx="7"/>
            <a:endCxn id="82" idx="3"/>
          </p:cNvCxnSpPr>
          <p:nvPr/>
        </p:nvCxnSpPr>
        <p:spPr>
          <a:xfrm flipH="1" rot="10800000">
            <a:off x="1792948" y="1748527"/>
            <a:ext cx="105600" cy="137400"/>
          </a:xfrm>
          <a:prstGeom prst="straightConnector1">
            <a:avLst/>
          </a:prstGeom>
          <a:noFill/>
          <a:ln cap="flat" cmpd="sng" w="9525">
            <a:solidFill>
              <a:srgbClr val="C0CFD6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7" name="Google Shape;87;p13"/>
          <p:cNvCxnSpPr>
            <a:stCxn id="84" idx="0"/>
            <a:endCxn id="82" idx="4"/>
          </p:cNvCxnSpPr>
          <p:nvPr/>
        </p:nvCxnSpPr>
        <p:spPr>
          <a:xfrm rot="10800000">
            <a:off x="2033661" y="1802533"/>
            <a:ext cx="13500" cy="120300"/>
          </a:xfrm>
          <a:prstGeom prst="straightConnector1">
            <a:avLst/>
          </a:prstGeom>
          <a:noFill/>
          <a:ln cap="flat" cmpd="sng" w="9525">
            <a:solidFill>
              <a:srgbClr val="C0CFD6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8" name="Google Shape;88;p13"/>
          <p:cNvCxnSpPr>
            <a:stCxn id="85" idx="1"/>
            <a:endCxn id="82" idx="5"/>
          </p:cNvCxnSpPr>
          <p:nvPr/>
        </p:nvCxnSpPr>
        <p:spPr>
          <a:xfrm rot="10800000">
            <a:off x="2168502" y="1748310"/>
            <a:ext cx="125400" cy="145200"/>
          </a:xfrm>
          <a:prstGeom prst="straightConnector1">
            <a:avLst/>
          </a:prstGeom>
          <a:noFill/>
          <a:ln cap="flat" cmpd="sng" w="9525">
            <a:solidFill>
              <a:srgbClr val="C0CFD6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9" name="Google Shape;89;p13"/>
          <p:cNvSpPr/>
          <p:nvPr/>
        </p:nvSpPr>
        <p:spPr>
          <a:xfrm>
            <a:off x="160735" y="2406587"/>
            <a:ext cx="296400" cy="2895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FF2CC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Average"/>
                <a:ea typeface="Average"/>
                <a:cs typeface="Average"/>
                <a:sym typeface="Average"/>
              </a:rPr>
              <a:t>剧烈</a:t>
            </a:r>
            <a:endParaRPr sz="500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Average"/>
                <a:ea typeface="Average"/>
                <a:cs typeface="Average"/>
                <a:sym typeface="Average"/>
              </a:rPr>
              <a:t>咳嗽</a:t>
            </a:r>
            <a:endParaRPr sz="500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237550" y="2859200"/>
            <a:ext cx="296400" cy="2895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FF2CC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Average"/>
                <a:ea typeface="Average"/>
                <a:cs typeface="Average"/>
                <a:sym typeface="Average"/>
              </a:rPr>
              <a:t>胸膜</a:t>
            </a:r>
            <a:endParaRPr sz="500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Average"/>
                <a:ea typeface="Average"/>
                <a:cs typeface="Average"/>
                <a:sym typeface="Average"/>
              </a:rPr>
              <a:t>破裂</a:t>
            </a:r>
            <a:endParaRPr sz="500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927956" y="3210650"/>
            <a:ext cx="296400" cy="2895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FF2CC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Average"/>
                <a:ea typeface="Average"/>
                <a:cs typeface="Average"/>
                <a:sym typeface="Average"/>
              </a:rPr>
              <a:t>呕吐</a:t>
            </a:r>
            <a:endParaRPr sz="500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977462" y="2436475"/>
            <a:ext cx="296400" cy="2895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FF2CC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Average"/>
                <a:ea typeface="Average"/>
                <a:cs typeface="Average"/>
                <a:sym typeface="Average"/>
              </a:rPr>
              <a:t>哮喘</a:t>
            </a:r>
            <a:endParaRPr sz="500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1076149" y="2683475"/>
            <a:ext cx="296400" cy="2895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FF2CC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Average"/>
                <a:ea typeface="Average"/>
                <a:cs typeface="Average"/>
                <a:sym typeface="Average"/>
              </a:rPr>
              <a:t>肋骨</a:t>
            </a:r>
            <a:endParaRPr sz="500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Average"/>
                <a:ea typeface="Average"/>
                <a:cs typeface="Average"/>
                <a:sym typeface="Average"/>
              </a:rPr>
              <a:t>断裂</a:t>
            </a:r>
            <a:endParaRPr sz="500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1656350" y="1242653"/>
            <a:ext cx="1332000" cy="1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74151"/>
                </a:solidFill>
                <a:latin typeface="Oswald Medium"/>
                <a:ea typeface="Oswald Medium"/>
                <a:cs typeface="Oswald Medium"/>
                <a:sym typeface="Oswald Medium"/>
              </a:rPr>
              <a:t>三联混合疫苗</a:t>
            </a:r>
            <a:endParaRPr sz="1000">
              <a:solidFill>
                <a:srgbClr val="374151"/>
              </a:solidFill>
              <a:latin typeface="Oswald Medium"/>
              <a:ea typeface="Oswald Medium"/>
              <a:cs typeface="Oswald Medium"/>
              <a:sym typeface="Oswald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