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3657600" cx="2743200"/>
  <p:notesSz cx="6858000" cy="9144000"/>
  <p:embeddedFontLst>
    <p:embeddedFont>
      <p:font typeface="Oswald ExtraLight"/>
      <p:regular r:id="rId6"/>
      <p:bold r:id="rId7"/>
    </p:embeddedFont>
    <p:embeddedFont>
      <p:font typeface="Average"/>
      <p:regular r:id="rId8"/>
    </p:embeddedFont>
    <p:embeddedFont>
      <p:font typeface="Oswald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font" Target="fonts/Oswald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Oswald-regular.fntdata"/><Relationship Id="rId5" Type="http://schemas.openxmlformats.org/officeDocument/2006/relationships/slide" Target="slides/slide1.xml"/><Relationship Id="rId6" Type="http://schemas.openxmlformats.org/officeDocument/2006/relationships/font" Target="fonts/OswaldExtraLight-regular.fntdata"/><Relationship Id="rId7" Type="http://schemas.openxmlformats.org/officeDocument/2006/relationships/font" Target="fonts/OswaldExtraLight-bold.fntdata"/><Relationship Id="rId8" Type="http://schemas.openxmlformats.org/officeDocument/2006/relationships/font" Target="fonts/Averag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c436eacffa_0_0:notes"/>
          <p:cNvSpPr/>
          <p:nvPr>
            <p:ph idx="2" type="sldImg"/>
          </p:nvPr>
        </p:nvSpPr>
        <p:spPr>
          <a:xfrm>
            <a:off x="2143425" y="685800"/>
            <a:ext cx="2571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c436eacff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1305001" y="2030549"/>
            <a:ext cx="133059" cy="75120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39950" lIns="39950" spcFirstLastPara="1" rIns="39950" wrap="square" tIns="399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39950" lIns="39950" spcFirstLastPara="1" rIns="39950" wrap="square" tIns="399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39950" lIns="39950" spcFirstLastPara="1" rIns="39950" wrap="square" tIns="399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201377" y="704569"/>
            <a:ext cx="2340600" cy="1230300"/>
          </a:xfrm>
          <a:prstGeom prst="rect">
            <a:avLst/>
          </a:prstGeom>
        </p:spPr>
        <p:txBody>
          <a:bodyPr anchorCtr="0" anchor="b" bIns="39950" lIns="39950" spcFirstLastPara="1" rIns="39950" wrap="square" tIns="399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201375" y="2257689"/>
            <a:ext cx="2340600" cy="5637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93510" y="892640"/>
            <a:ext cx="2556300" cy="1344300"/>
          </a:xfrm>
          <a:prstGeom prst="rect">
            <a:avLst/>
          </a:prstGeom>
        </p:spPr>
        <p:txBody>
          <a:bodyPr anchorCtr="0" anchor="b" bIns="39950" lIns="39950" spcFirstLastPara="1" rIns="39950" wrap="square" tIns="399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93510" y="2295769"/>
            <a:ext cx="2556300" cy="9249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indent="-279400" lvl="0" marL="457200" algn="ctr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66700" lvl="1" marL="914400" algn="ctr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2pPr>
            <a:lvl3pPr indent="-266700" lvl="2" marL="1371600" algn="ctr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3pPr>
            <a:lvl4pPr indent="-266700" lvl="3" marL="18288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4pPr>
            <a:lvl5pPr indent="-266700" lvl="4" marL="2286000" algn="ctr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5pPr>
            <a:lvl6pPr indent="-266700" lvl="5" marL="2743200" algn="ctr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6pPr>
            <a:lvl7pPr indent="-266700" lvl="6" marL="32004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7pPr>
            <a:lvl8pPr indent="-266700" lvl="7" marL="3657600" algn="ctr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8pPr>
            <a:lvl9pPr indent="-266700" lvl="8" marL="4114800" algn="ctr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201375" y="1522667"/>
            <a:ext cx="2355600" cy="6123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93510" y="316462"/>
            <a:ext cx="2556300" cy="4074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93510" y="819538"/>
            <a:ext cx="2556300" cy="24294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indent="-266700" lvl="1" marL="9144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2pPr>
            <a:lvl3pPr indent="-266700" lvl="2" marL="13716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3pPr>
            <a:lvl4pPr indent="-266700" lvl="3" marL="18288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4pPr>
            <a:lvl5pPr indent="-266700" lvl="4" marL="22860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5pPr>
            <a:lvl6pPr indent="-266700" lvl="5" marL="27432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6pPr>
            <a:lvl7pPr indent="-266700" lvl="6" marL="32004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7pPr>
            <a:lvl8pPr indent="-266700" lvl="7" marL="36576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8pPr>
            <a:lvl9pPr indent="-266700" lvl="8" marL="41148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93510" y="316462"/>
            <a:ext cx="2556300" cy="4074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93510" y="819538"/>
            <a:ext cx="1200000" cy="24294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1449720" y="819538"/>
            <a:ext cx="1200000" cy="24294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93510" y="316462"/>
            <a:ext cx="2556300" cy="4074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93510" y="395093"/>
            <a:ext cx="842400" cy="537300"/>
          </a:xfrm>
          <a:prstGeom prst="rect">
            <a:avLst/>
          </a:prstGeom>
        </p:spPr>
        <p:txBody>
          <a:bodyPr anchorCtr="0" anchor="b" bIns="39950" lIns="39950" spcFirstLastPara="1" rIns="39950" wrap="square" tIns="39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93510" y="988160"/>
            <a:ext cx="842400" cy="22608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147075" y="374293"/>
            <a:ext cx="1868100" cy="29091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1371600" y="0"/>
            <a:ext cx="1371600" cy="3657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39950" lIns="39950" spcFirstLastPara="1" rIns="39950" wrap="square" tIns="39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1508902" y="3196800"/>
            <a:ext cx="1404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79650" y="768996"/>
            <a:ext cx="1213500" cy="1216200"/>
          </a:xfrm>
          <a:prstGeom prst="rect">
            <a:avLst/>
          </a:prstGeom>
        </p:spPr>
        <p:txBody>
          <a:bodyPr anchorCtr="0" anchor="b" bIns="39950" lIns="39950" spcFirstLastPara="1" rIns="39950" wrap="square" tIns="399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79650" y="2023254"/>
            <a:ext cx="1213500" cy="956700"/>
          </a:xfrm>
          <a:prstGeom prst="rect">
            <a:avLst/>
          </a:prstGeom>
        </p:spPr>
        <p:txBody>
          <a:bodyPr anchorCtr="0" anchor="t" bIns="39950" lIns="39950" spcFirstLastPara="1" rIns="39950" wrap="square" tIns="399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1481850" y="514987"/>
            <a:ext cx="1151100" cy="26277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1pPr>
            <a:lvl2pPr indent="-2667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○"/>
              <a:defRPr>
                <a:solidFill>
                  <a:schemeClr val="lt1"/>
                </a:solidFill>
              </a:defRPr>
            </a:lvl2pPr>
            <a:lvl3pPr indent="-2667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■"/>
              <a:defRPr>
                <a:solidFill>
                  <a:schemeClr val="lt1"/>
                </a:solidFill>
              </a:defRPr>
            </a:lvl3pPr>
            <a:lvl4pPr indent="-2667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●"/>
              <a:defRPr>
                <a:solidFill>
                  <a:schemeClr val="lt1"/>
                </a:solidFill>
              </a:defRPr>
            </a:lvl4pPr>
            <a:lvl5pPr indent="-2667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○"/>
              <a:defRPr>
                <a:solidFill>
                  <a:schemeClr val="lt1"/>
                </a:solidFill>
              </a:defRPr>
            </a:lvl5pPr>
            <a:lvl6pPr indent="-2667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■"/>
              <a:defRPr>
                <a:solidFill>
                  <a:schemeClr val="lt1"/>
                </a:solidFill>
              </a:defRPr>
            </a:lvl6pPr>
            <a:lvl7pPr indent="-2667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●"/>
              <a:defRPr>
                <a:solidFill>
                  <a:schemeClr val="lt1"/>
                </a:solidFill>
              </a:defRPr>
            </a:lvl7pPr>
            <a:lvl8pPr indent="-2667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○"/>
              <a:defRPr>
                <a:solidFill>
                  <a:schemeClr val="lt1"/>
                </a:solidFill>
              </a:defRPr>
            </a:lvl8pPr>
            <a:lvl9pPr indent="-2667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93510" y="3008409"/>
            <a:ext cx="1799700" cy="4302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Oswald"/>
              <a:buNone/>
              <a:defRPr sz="9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anchorCtr="0" anchor="ctr" bIns="39950" lIns="39950" spcFirstLastPara="1" rIns="39950" wrap="square" tIns="39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93510" y="316462"/>
            <a:ext cx="25563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39950" lIns="39950" spcFirstLastPara="1" rIns="39950" wrap="square" tIns="39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93510" y="819538"/>
            <a:ext cx="2556300" cy="24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39950" lIns="39950" spcFirstLastPara="1" rIns="39950" wrap="square" tIns="39950">
            <a:normAutofit/>
          </a:bodyPr>
          <a:lstStyle>
            <a:lvl1pPr indent="-2794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verage"/>
              <a:buChar char="●"/>
              <a:defRPr sz="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2667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○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2667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■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2667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●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2667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○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2667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■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2667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●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2667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○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2667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■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9950" lIns="39950" spcFirstLastPara="1" rIns="39950" wrap="square" tIns="39950">
            <a:normAutofit/>
          </a:bodyPr>
          <a:lstStyle>
            <a:lvl1pPr lvl="0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hyperlink" Target="https://zh.wikipedia.org/w/index.php?title=%E7%94%B2%E5%9E%8B%E6%B5%81%E6%84%9F%E7%97%85%E6%AF%92H2N2%E4%BA%9E%E5%9E%8B&amp;action=edit&amp;redlink=1" TargetMode="External"/><Relationship Id="rId10" Type="http://schemas.openxmlformats.org/officeDocument/2006/relationships/hyperlink" Target="https://zh.wikipedia.org/wiki/2009%E5%B9%B4H1N1%E6%B5%81%E6%84%9F%E5%A4%A7%E6%B5%81%E8%A1%8C" TargetMode="External"/><Relationship Id="rId13" Type="http://schemas.openxmlformats.org/officeDocument/2006/relationships/hyperlink" Target="https://zh.wikipedia.org/wiki/%E7%94%B2%E5%9E%8BH3N2%E6%B5%81%E6%84%9F%E7%97%85%E6%AF%92" TargetMode="External"/><Relationship Id="rId12" Type="http://schemas.openxmlformats.org/officeDocument/2006/relationships/hyperlink" Target="https://zh.wikipedia.org/wiki/%E4%BA%9A%E6%B4%B2%E6%B5%81%E6%84%9F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hyperlink" Target="https://zh.wikipedia.org/wiki/1918%E5%B9%B4%E6%B5%81%E6%84%9F%E5%A4%A7%E6%B5%81%E8%A1%8C" TargetMode="External"/><Relationship Id="rId15" Type="http://schemas.openxmlformats.org/officeDocument/2006/relationships/hyperlink" Target="https://zh.wikipedia.org/wiki/2017%EF%BC%8D2018%E5%B9%B4%E7%BE%8E%E5%9C%8B%E6%B5%81%E6%84%9F%E5%AD%A3" TargetMode="External"/><Relationship Id="rId14" Type="http://schemas.openxmlformats.org/officeDocument/2006/relationships/hyperlink" Target="https://zh.wikipedia.org/wiki/%E9%A6%99%E6%B8%AF%E6%B5%81%E6%84%9F" TargetMode="External"/><Relationship Id="rId16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1.png"/><Relationship Id="rId7" Type="http://schemas.openxmlformats.org/officeDocument/2006/relationships/image" Target="../media/image4.png"/><Relationship Id="rId8" Type="http://schemas.openxmlformats.org/officeDocument/2006/relationships/hyperlink" Target="https://zh.wikipedia.org/wiki/%E7%94%B2%E5%9E%8B%E6%B5%81%E6%84%9F%E7%97%85%E6%AF%92H1N1%E4%BA%9E%E5%9E%8B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7474F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/>
          <p:nvPr/>
        </p:nvSpPr>
        <p:spPr>
          <a:xfrm>
            <a:off x="338" y="651"/>
            <a:ext cx="1597200" cy="3657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FCE5C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lt1"/>
              </a:solidFill>
              <a:highlight>
                <a:srgbClr val="FFF2CC"/>
              </a:highlight>
              <a:latin typeface="Average"/>
              <a:ea typeface="Average"/>
              <a:cs typeface="Average"/>
              <a:sym typeface="Average"/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66018" y="1162949"/>
            <a:ext cx="1077900" cy="1077875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3"/>
          <p:cNvSpPr txBox="1"/>
          <p:nvPr>
            <p:ph type="title"/>
          </p:nvPr>
        </p:nvSpPr>
        <p:spPr>
          <a:xfrm>
            <a:off x="944438" y="1241193"/>
            <a:ext cx="923700" cy="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">
                <a:solidFill>
                  <a:srgbClr val="37474F"/>
                </a:solidFill>
              </a:rPr>
              <a:t>            </a:t>
            </a:r>
            <a:r>
              <a:rPr lang="en" sz="400">
                <a:solidFill>
                  <a:srgbClr val="37474F"/>
                </a:solidFill>
              </a:rPr>
              <a:t>LNC000009  Version 2024.1   </a:t>
            </a:r>
            <a:endParaRPr sz="400">
              <a:solidFill>
                <a:srgbClr val="37474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44">
                <a:solidFill>
                  <a:srgbClr val="37474F"/>
                </a:solidFill>
              </a:rPr>
              <a:t>甲型流感</a:t>
            </a:r>
            <a:endParaRPr sz="2744">
              <a:solidFill>
                <a:srgbClr val="37474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66">
                <a:solidFill>
                  <a:srgbClr val="37474F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  Influenza A virus      </a:t>
            </a:r>
            <a:r>
              <a:rPr lang="en" sz="855">
                <a:solidFill>
                  <a:srgbClr val="37474F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     </a:t>
            </a:r>
            <a:endParaRPr sz="966">
              <a:solidFill>
                <a:srgbClr val="37474F"/>
              </a:solidFill>
              <a:latin typeface="Oswald ExtraLight"/>
              <a:ea typeface="Oswald ExtraLight"/>
              <a:cs typeface="Oswald ExtraLight"/>
              <a:sym typeface="Oswald ExtraLight"/>
            </a:endParaRPr>
          </a:p>
        </p:txBody>
      </p:sp>
      <p:sp>
        <p:nvSpPr>
          <p:cNvPr id="62" name="Google Shape;62;p13"/>
          <p:cNvSpPr txBox="1"/>
          <p:nvPr>
            <p:ph type="title"/>
          </p:nvPr>
        </p:nvSpPr>
        <p:spPr>
          <a:xfrm>
            <a:off x="1631298" y="1241203"/>
            <a:ext cx="923700" cy="407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">
                <a:solidFill>
                  <a:srgbClr val="FFF2CC"/>
                </a:solidFill>
              </a:rPr>
              <a:t>  </a:t>
            </a:r>
            <a:r>
              <a:rPr lang="en" sz="400">
                <a:solidFill>
                  <a:srgbClr val="FFF2CC"/>
                </a:solidFill>
              </a:rPr>
              <a:t>LNC000010  Version 2024.1   </a:t>
            </a:r>
            <a:endParaRPr sz="400">
              <a:solidFill>
                <a:srgbClr val="FFF2C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44">
                <a:solidFill>
                  <a:srgbClr val="FFF2CC"/>
                </a:solidFill>
              </a:rPr>
              <a:t>乙型流感</a:t>
            </a:r>
            <a:endParaRPr sz="2744">
              <a:solidFill>
                <a:srgbClr val="FFF2C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66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Influenza B virus</a:t>
            </a:r>
            <a:endParaRPr sz="966">
              <a:solidFill>
                <a:srgbClr val="FFF2CC"/>
              </a:solidFill>
              <a:latin typeface="Oswald ExtraLight"/>
              <a:ea typeface="Oswald ExtraLight"/>
              <a:cs typeface="Oswald ExtraLight"/>
              <a:sym typeface="Oswald ExtraLight"/>
            </a:endParaRPr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20716" y="1154795"/>
            <a:ext cx="1077900" cy="1077928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3"/>
          <p:cNvSpPr txBox="1"/>
          <p:nvPr/>
        </p:nvSpPr>
        <p:spPr>
          <a:xfrm>
            <a:off x="675800" y="2365073"/>
            <a:ext cx="439200" cy="1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846478" y="2242773"/>
            <a:ext cx="1979700" cy="1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HN变种病毒</a:t>
            </a:r>
            <a:r>
              <a:rPr b="1" lang="en" sz="8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b="1" lang="en" sz="1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致病</a:t>
            </a:r>
            <a:r>
              <a:rPr b="1" lang="en" sz="11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病毒</a:t>
            </a:r>
            <a:r>
              <a:rPr b="1" lang="en" sz="8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lang="en" sz="7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单链RNA病毒</a:t>
            </a:r>
            <a:endParaRPr sz="7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458215" y="2420130"/>
            <a:ext cx="1979700" cy="1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人 禽类 猪等哺乳动物</a:t>
            </a:r>
            <a:r>
              <a:rPr b="1" lang="en" sz="8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b="1" lang="en" sz="1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感染</a:t>
            </a:r>
            <a:r>
              <a:rPr b="1" lang="en" sz="11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对象</a:t>
            </a:r>
            <a:r>
              <a:rPr b="1" lang="en" sz="8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lang="en" sz="7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人 海豹类动物</a:t>
            </a:r>
            <a:endParaRPr sz="7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-104184" y="2592773"/>
            <a:ext cx="3545100" cy="1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         高烧39-42 全身乏疼等 较为严重</a:t>
            </a:r>
            <a:r>
              <a:rPr b="1" lang="en" sz="8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b="1" lang="en" sz="1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感染</a:t>
            </a:r>
            <a:r>
              <a:rPr b="1" lang="en" sz="11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症状 </a:t>
            </a:r>
            <a:r>
              <a:rPr lang="en" sz="7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相对较轻 低烧</a:t>
            </a:r>
            <a:r>
              <a:rPr b="1" lang="en" sz="11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7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19857" y="2759415"/>
            <a:ext cx="3545100" cy="1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         </a:t>
            </a:r>
            <a:r>
              <a:rPr b="1" lang="en" sz="1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传染性</a:t>
            </a:r>
            <a:r>
              <a:rPr lang="en" sz="7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 特别强 接触距离大  </a:t>
            </a:r>
            <a:r>
              <a:rPr lang="en" sz="7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较弱 需要密接</a:t>
            </a:r>
            <a:r>
              <a:rPr b="1" lang="en" sz="11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7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461166" y="2920517"/>
            <a:ext cx="3545100" cy="1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         </a:t>
            </a:r>
            <a:r>
              <a:rPr b="1" lang="en" sz="1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高发季节</a:t>
            </a:r>
            <a:r>
              <a:rPr lang="en" sz="7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r>
              <a:rPr lang="en" sz="7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冬春交替  </a:t>
            </a:r>
            <a:r>
              <a:rPr lang="en" sz="7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秋冬交替</a:t>
            </a:r>
            <a:r>
              <a:rPr b="1" lang="en" sz="11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7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70" name="Google Shape;7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98792" y="2773109"/>
            <a:ext cx="174150" cy="174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287287" y="3113865"/>
            <a:ext cx="282600" cy="28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648695" y="3107073"/>
            <a:ext cx="282600" cy="2826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3"/>
          <p:cNvSpPr txBox="1"/>
          <p:nvPr/>
        </p:nvSpPr>
        <p:spPr>
          <a:xfrm>
            <a:off x="1046208" y="168597"/>
            <a:ext cx="687900" cy="1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528962" y="363625"/>
            <a:ext cx="1066200" cy="82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lt1"/>
                </a:solidFill>
                <a:uFill>
                  <a:noFill/>
                </a:uFill>
                <a:latin typeface="Oswald"/>
                <a:ea typeface="Oswald"/>
                <a:cs typeface="Oswald"/>
                <a:sym typeface="Oswald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H1N1 </a:t>
            </a:r>
            <a:r>
              <a:rPr lang="en" sz="700">
                <a:solidFill>
                  <a:schemeClr val="lt1"/>
                </a:solidFill>
                <a:uFill>
                  <a:noFill/>
                </a:uFill>
                <a:latin typeface="Oswald"/>
                <a:ea typeface="Oswald"/>
                <a:cs typeface="Oswald"/>
                <a:sym typeface="Oswald"/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1918年西班牙流感</a:t>
            </a:r>
            <a:endParaRPr/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lt1"/>
                </a:solidFill>
                <a:uFill>
                  <a:noFill/>
                </a:uFill>
                <a:latin typeface="Oswald"/>
                <a:ea typeface="Oswald"/>
                <a:cs typeface="Oswald"/>
                <a:sym typeface="Oswald"/>
                <a:hlinkClick r:id="rId1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H1N1 2009年猪流感</a:t>
            </a:r>
            <a:endParaRPr sz="7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lt1"/>
                </a:solidFill>
                <a:uFill>
                  <a:noFill/>
                </a:uFill>
                <a:latin typeface="Oswald"/>
                <a:ea typeface="Oswald"/>
                <a:cs typeface="Oswald"/>
                <a:sym typeface="Oswald"/>
                <a:hlinkClick r:id="rId11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H2N2</a:t>
            </a:r>
            <a:r>
              <a:rPr lang="en" sz="7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在1950末</a:t>
            </a:r>
            <a:r>
              <a:rPr lang="en" sz="700">
                <a:solidFill>
                  <a:schemeClr val="lt1"/>
                </a:solidFill>
                <a:uFill>
                  <a:noFill/>
                </a:uFill>
                <a:latin typeface="Oswald"/>
                <a:ea typeface="Oswald"/>
                <a:cs typeface="Oswald"/>
                <a:sym typeface="Oswald"/>
                <a:hlinkClick r:id="rId1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亚洲流感</a:t>
            </a:r>
            <a:endParaRPr sz="7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lt1"/>
                </a:solidFill>
                <a:uFill>
                  <a:noFill/>
                </a:uFill>
                <a:latin typeface="Oswald"/>
                <a:ea typeface="Oswald"/>
                <a:cs typeface="Oswald"/>
                <a:sym typeface="Oswald"/>
                <a:hlinkClick r:id="rId1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H3N2</a:t>
            </a:r>
            <a:r>
              <a:rPr lang="en" sz="7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在1968年</a:t>
            </a:r>
            <a:r>
              <a:rPr lang="en" sz="700">
                <a:solidFill>
                  <a:schemeClr val="lt1"/>
                </a:solidFill>
                <a:uFill>
                  <a:noFill/>
                </a:uFill>
                <a:latin typeface="Oswald"/>
                <a:ea typeface="Oswald"/>
                <a:cs typeface="Oswald"/>
                <a:sym typeface="Oswald"/>
                <a:hlinkClick r:id="rId1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香港流感</a:t>
            </a:r>
            <a:endParaRPr/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lt1"/>
                </a:solidFill>
                <a:uFill>
                  <a:noFill/>
                </a:uFill>
                <a:latin typeface="Oswald"/>
                <a:ea typeface="Oswald"/>
                <a:cs typeface="Oswald"/>
                <a:sym typeface="Oswald"/>
                <a:hlinkClick r:id="rId1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H7N9在2013年禽流感</a:t>
            </a:r>
            <a:endParaRPr sz="7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7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75" name="Google Shape;75;p13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1308654" y="922876"/>
            <a:ext cx="270700" cy="2707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3"/>
          <p:cNvSpPr txBox="1"/>
          <p:nvPr/>
        </p:nvSpPr>
        <p:spPr>
          <a:xfrm>
            <a:off x="1610947" y="363608"/>
            <a:ext cx="1066200" cy="82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2000-5000万死亡</a:t>
            </a:r>
            <a:endParaRPr sz="7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18-19万</a:t>
            </a:r>
            <a:r>
              <a:rPr lang="en" sz="7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死亡</a:t>
            </a:r>
            <a:endParaRPr sz="7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100-400万</a:t>
            </a:r>
            <a:r>
              <a:rPr lang="en" sz="7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死亡</a:t>
            </a:r>
            <a:endParaRPr sz="7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100-200万死亡</a:t>
            </a:r>
            <a:endParaRPr sz="7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约100死亡</a:t>
            </a:r>
            <a:endParaRPr sz="7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  乙流看了看不敢说话</a:t>
            </a:r>
            <a:endParaRPr sz="7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sz="7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