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3657600" cx="2743200"/>
  <p:notesSz cx="6858000" cy="9144000"/>
  <p:embeddedFontLst>
    <p:embeddedFont>
      <p:font typeface="Oswald ExtraLight"/>
      <p:regular r:id="rId6"/>
      <p:bold r:id="rId7"/>
    </p:embeddedFont>
    <p:embeddedFont>
      <p:font typeface="Average"/>
      <p:regular r:id="rId8"/>
    </p:embeddedFont>
    <p:embeddedFont>
      <p:font typeface="Oswald SemiBold"/>
      <p:regular r:id="rId9"/>
      <p:bold r:id="rId10"/>
    </p:embeddedFont>
    <p:embeddedFont>
      <p:font typeface="Oswald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Oswald-regular.fntdata"/><Relationship Id="rId10" Type="http://schemas.openxmlformats.org/officeDocument/2006/relationships/font" Target="fonts/OswaldSemiBold-bold.fntdata"/><Relationship Id="rId12" Type="http://schemas.openxmlformats.org/officeDocument/2006/relationships/font" Target="fonts/Oswald-bold.fntdata"/><Relationship Id="rId9" Type="http://schemas.openxmlformats.org/officeDocument/2006/relationships/font" Target="fonts/OswaldSemiBold-regular.fntdata"/><Relationship Id="rId5" Type="http://schemas.openxmlformats.org/officeDocument/2006/relationships/slide" Target="slides/slide1.xml"/><Relationship Id="rId6" Type="http://schemas.openxmlformats.org/officeDocument/2006/relationships/font" Target="fonts/OswaldExtraLight-regular.fntdata"/><Relationship Id="rId7" Type="http://schemas.openxmlformats.org/officeDocument/2006/relationships/font" Target="fonts/OswaldExtraLight-bold.fntdata"/><Relationship Id="rId8" Type="http://schemas.openxmlformats.org/officeDocument/2006/relationships/font" Target="fonts/Averag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68a6929c44_0_36:notes"/>
          <p:cNvSpPr/>
          <p:nvPr>
            <p:ph idx="2" type="sldImg"/>
          </p:nvPr>
        </p:nvSpPr>
        <p:spPr>
          <a:xfrm>
            <a:off x="2143425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68a6929c4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305001" y="2030549"/>
            <a:ext cx="133059" cy="75120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201377" y="704569"/>
            <a:ext cx="2340600" cy="12303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01375" y="2257689"/>
            <a:ext cx="2340600" cy="5637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93510" y="892640"/>
            <a:ext cx="2556300" cy="13443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93510" y="2295769"/>
            <a:ext cx="2556300" cy="9249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66700" lvl="1" marL="9144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indent="-266700" lvl="2" marL="13716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indent="-266700" lvl="3" marL="18288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indent="-266700" lvl="4" marL="22860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indent="-266700" lvl="5" marL="27432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indent="-266700" lvl="6" marL="32004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indent="-266700" lvl="7" marL="36576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indent="-266700" lvl="8" marL="41148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01375" y="1522667"/>
            <a:ext cx="2355600" cy="6123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3510" y="819538"/>
            <a:ext cx="2556300" cy="2429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3510" y="819538"/>
            <a:ext cx="1200000" cy="2429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1449720" y="819538"/>
            <a:ext cx="1200000" cy="2429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3510" y="395093"/>
            <a:ext cx="842400" cy="5373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93510" y="988160"/>
            <a:ext cx="842400" cy="22608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147075" y="374293"/>
            <a:ext cx="1868100" cy="29091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371600" y="0"/>
            <a:ext cx="1371600" cy="365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9950" lIns="39950" spcFirstLastPara="1" rIns="39950" wrap="square" tIns="3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1508902" y="3196800"/>
            <a:ext cx="14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79650" y="768996"/>
            <a:ext cx="1213500" cy="12162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79650" y="2023254"/>
            <a:ext cx="1213500" cy="9567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1481850" y="514987"/>
            <a:ext cx="1151100" cy="26277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93510" y="3008409"/>
            <a:ext cx="1799700" cy="4302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None/>
              <a:defRPr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510" y="819538"/>
            <a:ext cx="25563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950" lIns="39950" spcFirstLastPara="1" rIns="39950" wrap="square" tIns="39950">
            <a:norm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verage"/>
              <a:buChar char="●"/>
              <a:defRPr sz="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2667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○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2667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■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2667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●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2667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○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2667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■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2667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●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2667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○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2667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■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950" lIns="39950" spcFirstLastPara="1" rIns="39950" wrap="square" tIns="39950">
            <a:normAutofit/>
          </a:bodyPr>
          <a:lstStyle>
            <a:lvl1pPr lvl="0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776556" y="184976"/>
            <a:ext cx="25563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FFF2CC"/>
                </a:solidFill>
              </a:rPr>
              <a:t> 病毒档案  LNC000005  Version 2024.1   </a:t>
            </a:r>
            <a:endParaRPr sz="400">
              <a:solidFill>
                <a:srgbClr val="FFF2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44">
                <a:solidFill>
                  <a:srgbClr val="FFF2CC"/>
                </a:solidFill>
              </a:rPr>
              <a:t>乙肝</a:t>
            </a:r>
            <a:endParaRPr sz="2744">
              <a:solidFill>
                <a:srgbClr val="FFF2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5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Hepatitis B     状态:  可</a:t>
            </a:r>
            <a:r>
              <a:rPr lang="en" sz="855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控大部分根治 (1981~now)</a:t>
            </a:r>
            <a:endParaRPr sz="855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59" y="163231"/>
            <a:ext cx="600774" cy="60077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135150" y="1132389"/>
            <a:ext cx="2485500" cy="1095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highlight>
                <a:srgbClr val="FFF2CC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72200" y="825488"/>
            <a:ext cx="2398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乙型肝炎是一种损害肝脏的病毒感染，可引起急性或慢性疾病。乙肝患者死于肝硬化和肝癌的风险很高。如今疫苗已经普及世界。</a:t>
            </a:r>
            <a:endParaRPr sz="6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19425" y="1212009"/>
            <a:ext cx="6702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184150" y="1176734"/>
            <a:ext cx="518100" cy="1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首次发现时间</a:t>
            </a:r>
            <a:endParaRPr b="1"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2094288" y="2071072"/>
            <a:ext cx="476700" cy="1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感染人数</a:t>
            </a:r>
            <a:endParaRPr b="1"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210625" y="1353109"/>
            <a:ext cx="10779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454775" y="1304126"/>
            <a:ext cx="1922425" cy="848475"/>
          </a:xfrm>
          <a:custGeom>
            <a:rect b="b" l="l" r="r" t="t"/>
            <a:pathLst>
              <a:path extrusionOk="0" h="33939" w="76897">
                <a:moveTo>
                  <a:pt x="58552" y="3058"/>
                </a:moveTo>
                <a:lnTo>
                  <a:pt x="49379" y="1835"/>
                </a:lnTo>
                <a:lnTo>
                  <a:pt x="40818" y="1376"/>
                </a:lnTo>
                <a:lnTo>
                  <a:pt x="27212" y="2294"/>
                </a:lnTo>
                <a:lnTo>
                  <a:pt x="15899" y="6880"/>
                </a:lnTo>
                <a:lnTo>
                  <a:pt x="13300" y="11619"/>
                </a:lnTo>
                <a:lnTo>
                  <a:pt x="6115" y="14065"/>
                </a:lnTo>
                <a:lnTo>
                  <a:pt x="6115" y="20027"/>
                </a:lnTo>
                <a:lnTo>
                  <a:pt x="0" y="26295"/>
                </a:lnTo>
                <a:lnTo>
                  <a:pt x="2446" y="29965"/>
                </a:lnTo>
                <a:lnTo>
                  <a:pt x="11007" y="33175"/>
                </a:lnTo>
                <a:lnTo>
                  <a:pt x="16358" y="28436"/>
                </a:lnTo>
                <a:lnTo>
                  <a:pt x="24307" y="31340"/>
                </a:lnTo>
                <a:lnTo>
                  <a:pt x="31645" y="29047"/>
                </a:lnTo>
                <a:lnTo>
                  <a:pt x="34092" y="30270"/>
                </a:lnTo>
                <a:lnTo>
                  <a:pt x="35315" y="33481"/>
                </a:lnTo>
                <a:lnTo>
                  <a:pt x="40207" y="33939"/>
                </a:lnTo>
                <a:lnTo>
                  <a:pt x="41124" y="22626"/>
                </a:lnTo>
                <a:lnTo>
                  <a:pt x="43264" y="20945"/>
                </a:lnTo>
                <a:lnTo>
                  <a:pt x="46628" y="23391"/>
                </a:lnTo>
                <a:lnTo>
                  <a:pt x="50602" y="22626"/>
                </a:lnTo>
                <a:lnTo>
                  <a:pt x="52437" y="17734"/>
                </a:lnTo>
                <a:lnTo>
                  <a:pt x="57788" y="13301"/>
                </a:lnTo>
                <a:lnTo>
                  <a:pt x="62374" y="13301"/>
                </a:lnTo>
                <a:lnTo>
                  <a:pt x="64361" y="15594"/>
                </a:lnTo>
                <a:lnTo>
                  <a:pt x="66196" y="13759"/>
                </a:lnTo>
                <a:lnTo>
                  <a:pt x="69865" y="9173"/>
                </a:lnTo>
                <a:lnTo>
                  <a:pt x="76592" y="9785"/>
                </a:lnTo>
                <a:lnTo>
                  <a:pt x="76897" y="3058"/>
                </a:lnTo>
                <a:lnTo>
                  <a:pt x="69101" y="0"/>
                </a:lnTo>
                <a:lnTo>
                  <a:pt x="67419" y="5810"/>
                </a:lnTo>
                <a:lnTo>
                  <a:pt x="62068" y="5198"/>
                </a:lnTo>
                <a:close/>
              </a:path>
            </a:pathLst>
          </a:custGeom>
          <a:solidFill>
            <a:srgbClr val="C0CFD6"/>
          </a:solidFill>
          <a:ln>
            <a:noFill/>
          </a:ln>
        </p:spPr>
      </p:sp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847" y="1295477"/>
            <a:ext cx="1906753" cy="8171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193819" y="1337772"/>
            <a:ext cx="13689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7415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乙型肝炎病毒最初被识别为“澳大利亚抗原”于1965年，由巴鲁克·布伦伯格发现</a:t>
            </a:r>
            <a:endParaRPr sz="600">
              <a:solidFill>
                <a:srgbClr val="37415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268675" y="1663663"/>
            <a:ext cx="9618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全球每年约有</a:t>
            </a:r>
            <a:r>
              <a:rPr b="1" lang="en" sz="1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78万</a:t>
            </a: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人死于乙型肝炎病毒相关的肝病，包括肝硬化和肝癌</a:t>
            </a:r>
            <a:endParaRPr b="1" sz="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172188" y="2071072"/>
            <a:ext cx="476700" cy="1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死亡</a:t>
            </a: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人数</a:t>
            </a:r>
            <a:endParaRPr b="1"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2094288" y="1164794"/>
            <a:ext cx="476700" cy="1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传染范围</a:t>
            </a:r>
            <a:endParaRPr b="1"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330225" y="1617388"/>
            <a:ext cx="12132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中国约有</a:t>
            </a:r>
            <a:r>
              <a:rPr b="1" lang="en" sz="1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8700万</a:t>
            </a:r>
            <a:r>
              <a:rPr b="1" lang="en" sz="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乙肝病毒慢性携带者，占全世界乙肝病毒慢性携带者总数的三分之一</a:t>
            </a:r>
            <a:endParaRPr b="1" sz="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744748" y="1353113"/>
            <a:ext cx="8154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7415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人类和其他灵长类生物</a:t>
            </a:r>
            <a:endParaRPr sz="600">
              <a:solidFill>
                <a:srgbClr val="37415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1411600" y="2327963"/>
            <a:ext cx="1213200" cy="314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highlight>
                  <a:srgbClr val="FFF2CC"/>
                </a:highlight>
                <a:latin typeface="Oswald"/>
                <a:ea typeface="Oswald"/>
                <a:cs typeface="Oswald"/>
                <a:sym typeface="Oswald"/>
              </a:rPr>
              <a:t>        血液     </a:t>
            </a:r>
            <a:endParaRPr b="1" sz="1000">
              <a:solidFill>
                <a:schemeClr val="lt1"/>
              </a:solidFill>
              <a:highlight>
                <a:srgbClr val="FFF2CC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133600" y="2327963"/>
            <a:ext cx="1213200" cy="314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highlight>
                  <a:srgbClr val="FFF2CC"/>
                </a:highlight>
                <a:latin typeface="Oswald"/>
                <a:ea typeface="Oswald"/>
                <a:cs typeface="Oswald"/>
                <a:sym typeface="Oswald"/>
              </a:rPr>
              <a:t>血          性行为</a:t>
            </a:r>
            <a:endParaRPr>
              <a:solidFill>
                <a:schemeClr val="lt1"/>
              </a:solidFill>
              <a:highlight>
                <a:srgbClr val="FFF2CC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2130000" y="2327160"/>
            <a:ext cx="441000" cy="333000"/>
          </a:xfrm>
          <a:custGeom>
            <a:rect b="b" l="l" r="r" t="t"/>
            <a:pathLst>
              <a:path extrusionOk="0" h="13320" w="17640">
                <a:moveTo>
                  <a:pt x="8160" y="0"/>
                </a:moveTo>
                <a:lnTo>
                  <a:pt x="720" y="2520"/>
                </a:lnTo>
                <a:lnTo>
                  <a:pt x="1440" y="4920"/>
                </a:lnTo>
                <a:lnTo>
                  <a:pt x="0" y="7320"/>
                </a:lnTo>
                <a:lnTo>
                  <a:pt x="480" y="10500"/>
                </a:lnTo>
                <a:lnTo>
                  <a:pt x="4740" y="13080"/>
                </a:lnTo>
                <a:lnTo>
                  <a:pt x="9840" y="13320"/>
                </a:lnTo>
                <a:lnTo>
                  <a:pt x="17400" y="10320"/>
                </a:lnTo>
                <a:lnTo>
                  <a:pt x="15960" y="7620"/>
                </a:lnTo>
                <a:lnTo>
                  <a:pt x="17640" y="4920"/>
                </a:lnTo>
                <a:lnTo>
                  <a:pt x="15480" y="1800"/>
                </a:lnTo>
                <a:close/>
              </a:path>
            </a:pathLst>
          </a:custGeom>
          <a:solidFill>
            <a:srgbClr val="A0B3BC"/>
          </a:solidFill>
          <a:ln>
            <a:noFill/>
          </a:ln>
        </p:spPr>
      </p:sp>
      <p:pic>
        <p:nvPicPr>
          <p:cNvPr id="78" name="Google Shape;78;p13"/>
          <p:cNvPicPr preferRelativeResize="0"/>
          <p:nvPr/>
        </p:nvPicPr>
        <p:blipFill rotWithShape="1">
          <a:blip r:embed="rId5">
            <a:alphaModFix/>
          </a:blip>
          <a:srcRect b="0" l="12462" r="12462" t="0"/>
          <a:stretch/>
        </p:blipFill>
        <p:spPr>
          <a:xfrm>
            <a:off x="2182465" y="2362134"/>
            <a:ext cx="338705" cy="2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/>
          <p:nvPr/>
        </p:nvSpPr>
        <p:spPr>
          <a:xfrm>
            <a:off x="143350" y="2317976"/>
            <a:ext cx="439100" cy="337775"/>
          </a:xfrm>
          <a:custGeom>
            <a:rect b="b" l="l" r="r" t="t"/>
            <a:pathLst>
              <a:path extrusionOk="0" h="13511" w="17564">
                <a:moveTo>
                  <a:pt x="3648" y="0"/>
                </a:moveTo>
                <a:lnTo>
                  <a:pt x="15537" y="0"/>
                </a:lnTo>
                <a:lnTo>
                  <a:pt x="14591" y="3918"/>
                </a:lnTo>
                <a:lnTo>
                  <a:pt x="17564" y="10133"/>
                </a:lnTo>
                <a:lnTo>
                  <a:pt x="16348" y="13105"/>
                </a:lnTo>
                <a:lnTo>
                  <a:pt x="13240" y="12565"/>
                </a:lnTo>
                <a:lnTo>
                  <a:pt x="4729" y="12295"/>
                </a:lnTo>
                <a:lnTo>
                  <a:pt x="3107" y="13511"/>
                </a:lnTo>
                <a:lnTo>
                  <a:pt x="0" y="10809"/>
                </a:lnTo>
                <a:lnTo>
                  <a:pt x="1891" y="7701"/>
                </a:lnTo>
                <a:lnTo>
                  <a:pt x="2702" y="4459"/>
                </a:lnTo>
                <a:lnTo>
                  <a:pt x="4053" y="3378"/>
                </a:lnTo>
                <a:close/>
              </a:path>
            </a:pathLst>
          </a:custGeom>
          <a:solidFill>
            <a:srgbClr val="A0B3BC"/>
          </a:solidFill>
          <a:ln>
            <a:noFill/>
          </a:ln>
        </p:spPr>
      </p:sp>
      <p:pic>
        <p:nvPicPr>
          <p:cNvPr id="80" name="Google Shape;8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446" y="2253565"/>
            <a:ext cx="469499" cy="4694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/>
          <p:nvPr/>
        </p:nvSpPr>
        <p:spPr>
          <a:xfrm>
            <a:off x="1148316" y="2047069"/>
            <a:ext cx="469500" cy="4701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吃饭不会传染</a:t>
            </a:r>
            <a:endParaRPr sz="8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651024" y="2713012"/>
            <a:ext cx="243600" cy="2382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纤维化</a:t>
            </a:r>
            <a:endParaRPr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128150" y="2720432"/>
            <a:ext cx="399300" cy="4074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慢性肝炎</a:t>
            </a:r>
            <a:endParaRPr sz="8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488825" y="3100413"/>
            <a:ext cx="338700" cy="3483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肝硬化</a:t>
            </a:r>
            <a:endParaRPr sz="8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910750" y="2857363"/>
            <a:ext cx="439200" cy="4296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肝癌</a:t>
            </a:r>
            <a:endParaRPr sz="8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86" name="Google Shape;86;p13"/>
          <p:cNvCxnSpPr>
            <a:stCxn id="83" idx="6"/>
            <a:endCxn id="82" idx="2"/>
          </p:cNvCxnSpPr>
          <p:nvPr/>
        </p:nvCxnSpPr>
        <p:spPr>
          <a:xfrm flipH="1" rot="10800000">
            <a:off x="527450" y="2832032"/>
            <a:ext cx="123600" cy="92100"/>
          </a:xfrm>
          <a:prstGeom prst="straightConnector1">
            <a:avLst/>
          </a:prstGeom>
          <a:noFill/>
          <a:ln cap="flat" cmpd="sng" w="9525">
            <a:solidFill>
              <a:srgbClr val="FFF2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" name="Google Shape;87;p13"/>
          <p:cNvCxnSpPr>
            <a:stCxn id="82" idx="4"/>
            <a:endCxn id="84" idx="0"/>
          </p:cNvCxnSpPr>
          <p:nvPr/>
        </p:nvCxnSpPr>
        <p:spPr>
          <a:xfrm flipH="1">
            <a:off x="658224" y="2951212"/>
            <a:ext cx="114600" cy="149100"/>
          </a:xfrm>
          <a:prstGeom prst="straightConnector1">
            <a:avLst/>
          </a:prstGeom>
          <a:noFill/>
          <a:ln cap="flat" cmpd="sng" w="9525">
            <a:solidFill>
              <a:srgbClr val="FFF2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" name="Google Shape;88;p13"/>
          <p:cNvCxnSpPr>
            <a:stCxn id="84" idx="6"/>
            <a:endCxn id="85" idx="3"/>
          </p:cNvCxnSpPr>
          <p:nvPr/>
        </p:nvCxnSpPr>
        <p:spPr>
          <a:xfrm flipH="1" rot="10800000">
            <a:off x="827525" y="3224163"/>
            <a:ext cx="147600" cy="50400"/>
          </a:xfrm>
          <a:prstGeom prst="straightConnector1">
            <a:avLst/>
          </a:prstGeom>
          <a:noFill/>
          <a:ln cap="flat" cmpd="sng" w="9525">
            <a:solidFill>
              <a:srgbClr val="FFF2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" name="Google Shape;89;p13"/>
          <p:cNvSpPr/>
          <p:nvPr/>
        </p:nvSpPr>
        <p:spPr>
          <a:xfrm>
            <a:off x="101482" y="3281110"/>
            <a:ext cx="296400" cy="27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发病历程</a:t>
            </a:r>
            <a:endParaRPr sz="9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